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5"/>
  </p:notesMasterIdLst>
  <p:sldIdLst>
    <p:sldId id="270" r:id="rId2"/>
    <p:sldId id="284" r:id="rId3"/>
    <p:sldId id="285" r:id="rId4"/>
    <p:sldId id="278" r:id="rId5"/>
    <p:sldId id="277" r:id="rId6"/>
    <p:sldId id="282" r:id="rId7"/>
    <p:sldId id="263" r:id="rId8"/>
    <p:sldId id="286" r:id="rId9"/>
    <p:sldId id="287" r:id="rId10"/>
    <p:sldId id="272" r:id="rId11"/>
    <p:sldId id="275" r:id="rId12"/>
    <p:sldId id="264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8328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224" y="4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8AE2E3-D374-D34F-93D7-109FB134638F}" type="datetimeFigureOut">
              <a:rPr lang="it-IT" smtClean="0"/>
              <a:t>08/06/22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6837DA-4C6B-734A-A459-F32E2C491CD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032414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B9DF-7A8E-2A4F-B9E7-9BDBC3FBB41E}" type="datetime1">
              <a:rPr lang="it-IT" smtClean="0"/>
              <a:t>08/06/22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6E6AE-1A36-1D48-AE2F-40ADAE48C8E1}" type="datetime1">
              <a:rPr lang="it-IT" smtClean="0"/>
              <a:t>08/06/22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2BD2A-1440-BF4D-BCE3-C7659E70A874}" type="datetime1">
              <a:rPr lang="it-IT" smtClean="0"/>
              <a:t>08/06/22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457C4-7574-E543-A067-FEDB1B991DDA}" type="datetime1">
              <a:rPr lang="it-IT" smtClean="0"/>
              <a:t>08/06/22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A5342-2DF4-F148-9935-17C22447FCE8}" type="datetime1">
              <a:rPr lang="it-IT" smtClean="0"/>
              <a:t>08/06/22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E5877-0A86-AC4C-9A60-35E7A4E560C4}" type="datetime1">
              <a:rPr lang="it-IT" smtClean="0"/>
              <a:t>08/06/22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929E5-5D13-224F-A53F-AA688D538D64}" type="datetime1">
              <a:rPr lang="it-IT" smtClean="0"/>
              <a:t>08/06/22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AB5A1-F96B-7A45-A663-B0EBF8D1A54E}" type="datetime1">
              <a:rPr lang="it-IT" smtClean="0"/>
              <a:t>08/06/22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9D104-42DF-F34F-9A53-5A7915FDC582}" type="datetime1">
              <a:rPr lang="it-IT" smtClean="0"/>
              <a:t>08/06/22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6CE7FCC5-F030-EE4A-A40A-B7AA977B2AAB}" type="datetime1">
              <a:rPr lang="it-IT" smtClean="0"/>
              <a:t>08/06/22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4AD9A-7E01-FC4E-88C4-715217387235}" type="datetime1">
              <a:rPr lang="it-IT" smtClean="0"/>
              <a:t>08/06/22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EA20DDA5-2C4E-7744-AACE-929D69D97037}" type="datetime1">
              <a:rPr lang="it-IT" smtClean="0"/>
              <a:t>08/06/22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F1554C1C-22CE-474B-9026-206DAC3ECE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1</a:t>
            </a:fld>
            <a:endParaRPr lang="en-US" dirty="0"/>
          </a:p>
        </p:txBody>
      </p:sp>
      <p:sp>
        <p:nvSpPr>
          <p:cNvPr id="3" name="Titolo 1">
            <a:extLst>
              <a:ext uri="{FF2B5EF4-FFF2-40B4-BE49-F238E27FC236}">
                <a16:creationId xmlns:a16="http://schemas.microsoft.com/office/drawing/2014/main" id="{CCABFF11-6A80-F267-0934-1F99BEAE9DED}"/>
              </a:ext>
            </a:extLst>
          </p:cNvPr>
          <p:cNvSpPr txBox="1">
            <a:spLocks/>
          </p:cNvSpPr>
          <p:nvPr/>
        </p:nvSpPr>
        <p:spPr>
          <a:xfrm>
            <a:off x="1066800" y="183585"/>
            <a:ext cx="10058400" cy="84836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dirty="0">
                <a:latin typeface="Arial" panose="020B0604020202020204" pitchFamily="34" charset="0"/>
                <a:cs typeface="Times New Roman" panose="02020603050405020304" pitchFamily="18" charset="0"/>
              </a:rPr>
              <a:t>Nella puntata precedente:</a:t>
            </a:r>
            <a:endParaRPr lang="it-IT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BDD0709B-A2B4-0037-0DA7-38AB3D1FB0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904998"/>
            <a:ext cx="3035300" cy="3048000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F9BC08D8-D958-BBD6-BF5C-0474253DBC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2769" y="2246345"/>
            <a:ext cx="3551510" cy="2365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7748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E38AAFB-9B56-BAC6-E74C-E8C5DA519A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CHI ERA CARTESIO?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165C65F5-FE8A-D281-B98C-54CFFD979B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10</a:t>
            </a:fld>
            <a:endParaRPr lang="en-US" dirty="0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114A589F-974F-5FD5-1418-F59EEC116D2F}"/>
              </a:ext>
            </a:extLst>
          </p:cNvPr>
          <p:cNvSpPr txBox="1"/>
          <p:nvPr/>
        </p:nvSpPr>
        <p:spPr>
          <a:xfrm>
            <a:off x="6502401" y="3079170"/>
            <a:ext cx="53467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it-IT" dirty="0"/>
              <a:t>Nacque a La Haye en Touraine, una città francese, nel 1596 D.C.</a:t>
            </a:r>
          </a:p>
          <a:p>
            <a:pPr marL="285750" indent="-285750">
              <a:buFontTx/>
              <a:buChar char="-"/>
            </a:pPr>
            <a:endParaRPr lang="it-IT" dirty="0"/>
          </a:p>
          <a:p>
            <a:pPr marL="285750" indent="-285750">
              <a:buFontTx/>
              <a:buChar char="-"/>
            </a:pPr>
            <a:r>
              <a:rPr lang="it-IT" dirty="0"/>
              <a:t>Era appassionato di matematica e scienze</a:t>
            </a:r>
          </a:p>
          <a:p>
            <a:endParaRPr lang="it-IT" dirty="0"/>
          </a:p>
          <a:p>
            <a:pPr marL="285750" indent="-285750">
              <a:buFontTx/>
              <a:buChar char="-"/>
            </a:pPr>
            <a:r>
              <a:rPr lang="it-IT" dirty="0"/>
              <a:t>Ha inventato il piano cartesiano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1FAD4808-919E-FBF2-DF04-5582FFDF56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899" y="1988829"/>
            <a:ext cx="2721738" cy="3672000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186B3958-787B-23FF-9B86-ABF9BB970E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2894" y="3187257"/>
            <a:ext cx="3079507" cy="3079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5078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57165B8-4B7C-4B30-9D67-F824ACB001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PER IMPARARE CI VUOLE METODO!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2556B57-6B49-41E8-9237-CEEEF64DC8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2999" y="1941534"/>
            <a:ext cx="9906001" cy="4246324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it-IT" dirty="0"/>
              <a:t>La tecnica di Cartesio per imparare (e studiare) meglio le cose:</a:t>
            </a:r>
          </a:p>
          <a:p>
            <a:pPr algn="ctr"/>
            <a:endParaRPr lang="it-IT" dirty="0"/>
          </a:p>
          <a:p>
            <a:pPr algn="ctr"/>
            <a:r>
              <a:rPr lang="it-IT" dirty="0"/>
              <a:t>Come studiare bene in 4 fasi:</a:t>
            </a:r>
          </a:p>
          <a:p>
            <a:pPr algn="ctr"/>
            <a:endParaRPr lang="it-IT" dirty="0"/>
          </a:p>
          <a:p>
            <a:pPr algn="ctr"/>
            <a:r>
              <a:rPr lang="it-IT" dirty="0"/>
              <a:t>1) Evidenza: non avere fretta quando impari, prepara e organizza davanti a te le cose da imparare; incomincia preparando il materiale per una materia alla volta</a:t>
            </a:r>
          </a:p>
          <a:p>
            <a:pPr algn="ctr"/>
            <a:r>
              <a:rPr lang="it-IT" dirty="0"/>
              <a:t>2) Analisi: incomincia da quella materia e finché non l’avrai finita non fare altro. </a:t>
            </a:r>
          </a:p>
          <a:p>
            <a:pPr algn="ctr"/>
            <a:r>
              <a:rPr lang="it-IT" dirty="0"/>
              <a:t>3) Sintesi: inizia a studiare le cose più semplici e piano piano fai anche quelle più difficili. Non riesci a fare quelle più difficili? Fai un passo indietro finché non trovi un argomento un po’ difficile ma che ancora riesci a capire</a:t>
            </a:r>
          </a:p>
          <a:p>
            <a:pPr algn="ctr"/>
            <a:r>
              <a:rPr lang="it-IT" dirty="0"/>
              <a:t>4) Revisione: riesci a ripetere a voce alta quello che hai studiato? Hai sottolineato tutte le cose che non capisci/da chiedere a chi è più esperto/a di te?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E79DE9FD-9875-F942-97B0-575EAF551A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54957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57165B8-4B7C-4B30-9D67-F824ACB001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ATTIVITÀ IN GRUPPO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2556B57-6B49-41E8-9237-CEEEF64DC8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52891"/>
            <a:ext cx="10058400" cy="3938990"/>
          </a:xfrm>
        </p:spPr>
        <p:txBody>
          <a:bodyPr>
            <a:normAutofit fontScale="92500" lnSpcReduction="10000"/>
          </a:bodyPr>
          <a:lstStyle/>
          <a:p>
            <a:r>
              <a:rPr lang="it-IT" dirty="0"/>
              <a:t>I palloncini immaginari:</a:t>
            </a:r>
          </a:p>
          <a:p>
            <a:endParaRPr lang="it-IT" dirty="0"/>
          </a:p>
          <a:p>
            <a:r>
              <a:rPr lang="it-IT" dirty="0"/>
              <a:t>I partecipanti si dispongono in cerchio in modo da vedersi tutti. Il conduttore tiene tra le</a:t>
            </a:r>
            <a:br>
              <a:rPr lang="it-IT" dirty="0"/>
            </a:br>
            <a:r>
              <a:rPr lang="it-IT" dirty="0"/>
              <a:t>mani un immaginario pallone rosso. Cerca lo sguardo di un altro partecipante e quando è</a:t>
            </a:r>
            <a:br>
              <a:rPr lang="it-IT" dirty="0"/>
            </a:br>
            <a:r>
              <a:rPr lang="it-IT" dirty="0"/>
              <a:t>sicuro che questo lo stia guardando dice : "Rosso!" e mima il gesto di lanciargli il pallone.</a:t>
            </a:r>
            <a:br>
              <a:rPr lang="it-IT" dirty="0"/>
            </a:br>
            <a:r>
              <a:rPr lang="it-IT" dirty="0"/>
              <a:t>Chi riceve il pallone inizia a ripetere "rosso, rosso, rosso,..." e intanto cerca lo sguardo di</a:t>
            </a:r>
            <a:br>
              <a:rPr lang="it-IT" dirty="0"/>
            </a:br>
            <a:r>
              <a:rPr lang="it-IT" dirty="0"/>
              <a:t>un altro giocatore a cui lanciare l'immaginario pallone rosso. Quando ha trovato con lo</a:t>
            </a:r>
            <a:br>
              <a:rPr lang="it-IT" dirty="0"/>
            </a:br>
            <a:r>
              <a:rPr lang="it-IT" dirty="0"/>
              <a:t>sguardo il destinatario ripete :"Rosso!" e gli lancia il pallone. Il gioco prosegue in questo</a:t>
            </a:r>
            <a:br>
              <a:rPr lang="it-IT" dirty="0"/>
            </a:br>
            <a:r>
              <a:rPr lang="it-IT" dirty="0"/>
              <a:t>modo. Se il gioco funziona , il conduttore può introdurre via via nuovi palloni immaginari di</a:t>
            </a:r>
            <a:br>
              <a:rPr lang="it-IT" dirty="0"/>
            </a:br>
            <a:r>
              <a:rPr lang="it-IT" dirty="0"/>
              <a:t>diversi colori. Chi riceve un pallone continua a dire il colore fino a che non ha trovato un</a:t>
            </a:r>
            <a:br>
              <a:rPr lang="it-IT" dirty="0"/>
            </a:br>
            <a:r>
              <a:rPr lang="it-IT" dirty="0"/>
              <a:t>destinatario pronto a riceverlo. I palloni circolano, si incrociano. Quando il conduttore</a:t>
            </a:r>
            <a:br>
              <a:rPr lang="it-IT" dirty="0"/>
            </a:br>
            <a:r>
              <a:rPr lang="it-IT" dirty="0"/>
              <a:t>interromperà il gioco , bisognerà verificare dove sono tutti i palloni che sono stati introdotti</a:t>
            </a:r>
            <a:br>
              <a:rPr lang="it-IT" dirty="0"/>
            </a:br>
            <a:r>
              <a:rPr lang="it-IT" dirty="0"/>
              <a:t>nel gioco . È molto importante che chi lancia la palla sia sicuro che il destinatario è pronto a</a:t>
            </a:r>
            <a:br>
              <a:rPr lang="it-IT" dirty="0"/>
            </a:br>
            <a:r>
              <a:rPr lang="it-IT" dirty="0"/>
              <a:t>riceverla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E79DE9FD-9875-F942-97B0-575EAF551A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74569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>
            <a:extLst>
              <a:ext uri="{FF2B5EF4-FFF2-40B4-BE49-F238E27FC236}">
                <a16:creationId xmlns:a16="http://schemas.microsoft.com/office/drawing/2014/main" id="{42ECCE82-D8EC-D047-99C7-B4AFFD9CCC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AL PROSSIMO INCONTRO!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2F03EAD7-52CB-654E-9D92-843CE539B5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13</a:t>
            </a:fld>
            <a:endParaRPr lang="en-US" dirty="0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CF6DF7B5-C827-ECC2-AA71-418CF17CFB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8899" y="1865870"/>
            <a:ext cx="2974202" cy="4282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9117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4282E47-2AD7-451C-8B98-969AABE132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LABORATORIO INDIVIDUALE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02BEB079-D2F0-427B-AA14-FF335529FA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97280" y="2737613"/>
            <a:ext cx="6753865" cy="2835189"/>
          </a:xfrm>
        </p:spPr>
        <p:txBody>
          <a:bodyPr>
            <a:normAutofit/>
          </a:bodyPr>
          <a:lstStyle/>
          <a:p>
            <a:pPr algn="ctr"/>
            <a:r>
              <a:rPr lang="it-IT" dirty="0"/>
              <a:t>Chiudi un occhio con una mano e tieni aperto l’altro. </a:t>
            </a:r>
          </a:p>
          <a:p>
            <a:pPr algn="ctr"/>
            <a:r>
              <a:rPr lang="it-IT" dirty="0"/>
              <a:t>Prova anche con l’altro occhio e l’altra mano…</a:t>
            </a:r>
          </a:p>
          <a:p>
            <a:pPr algn="ctr"/>
            <a:endParaRPr lang="it-IT" dirty="0"/>
          </a:p>
          <a:p>
            <a:pPr algn="ctr"/>
            <a:r>
              <a:rPr lang="it-IT" dirty="0"/>
              <a:t>Cosa noti di strano?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EE782FA5-D548-754C-B0F6-46403F1FF4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2</a:t>
            </a:fld>
            <a:endParaRPr lang="en-US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58902B6B-9E28-E13D-623A-B540143069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1145" y="1983946"/>
            <a:ext cx="2364088" cy="3588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940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4282E47-2AD7-451C-8B98-969AABE132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LABORATORIO INDIVIDUALE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02BEB079-D2F0-427B-AA14-FF335529FA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719066" y="2285452"/>
            <a:ext cx="6753865" cy="2835189"/>
          </a:xfrm>
        </p:spPr>
        <p:txBody>
          <a:bodyPr>
            <a:normAutofit/>
          </a:bodyPr>
          <a:lstStyle/>
          <a:p>
            <a:pPr algn="ctr"/>
            <a:endParaRPr lang="it-IT" dirty="0"/>
          </a:p>
          <a:p>
            <a:pPr algn="ctr"/>
            <a:r>
              <a:rPr lang="it-IT" dirty="0"/>
              <a:t>Lo sapevi che il nostro cervello «fa finta» che non ci sia il nostro naso per permetterci una visione più ampia e chiara?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EE782FA5-D548-754C-B0F6-46403F1FF4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3</a:t>
            </a:fld>
            <a:endParaRPr lang="en-US" dirty="0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89271D3E-EA4E-C047-35B0-C682EBCFC3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0490" y="4031733"/>
            <a:ext cx="2731015" cy="1848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785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4282E47-2AD7-451C-8B98-969AABE132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LABORATORIO INDIVIDUALE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02BEB079-D2F0-427B-AA14-FF335529FA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719067" y="2478216"/>
            <a:ext cx="6753865" cy="2835189"/>
          </a:xfrm>
        </p:spPr>
        <p:txBody>
          <a:bodyPr>
            <a:normAutofit/>
          </a:bodyPr>
          <a:lstStyle/>
          <a:p>
            <a:pPr algn="ctr"/>
            <a:endParaRPr lang="it-IT" dirty="0"/>
          </a:p>
          <a:p>
            <a:pPr algn="ctr"/>
            <a:r>
              <a:rPr lang="it-IT" dirty="0"/>
              <a:t>HAI MAI PENSATO DI TROVARTI SVEGLIO/A PER POI SCOPRIRE DI STAR SOGNANDO?</a:t>
            </a:r>
          </a:p>
          <a:p>
            <a:pPr algn="ctr"/>
            <a:endParaRPr lang="it-IT" dirty="0"/>
          </a:p>
          <a:p>
            <a:pPr algn="ctr"/>
            <a:r>
              <a:rPr lang="it-IT" dirty="0"/>
              <a:t>Racconta una tua esperienza a riguardo…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EE782FA5-D548-754C-B0F6-46403F1FF4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994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57165B8-4B7C-4B30-9D67-F824ACB001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183450"/>
            <a:ext cx="10058400" cy="1450757"/>
          </a:xfrm>
        </p:spPr>
        <p:txBody>
          <a:bodyPr/>
          <a:lstStyle/>
          <a:p>
            <a:pPr algn="ctr"/>
            <a:r>
              <a:rPr lang="it-IT" dirty="0"/>
              <a:t>LEGGIAMO UNA STORIA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2556B57-6B49-41E8-9237-CEEEF64DC8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089612"/>
            <a:ext cx="10058400" cy="4370173"/>
          </a:xfrm>
        </p:spPr>
        <p:txBody>
          <a:bodyPr>
            <a:normAutofit/>
          </a:bodyPr>
          <a:lstStyle/>
          <a:p>
            <a:pPr algn="ctr"/>
            <a:r>
              <a:rPr lang="it-IT" dirty="0"/>
              <a:t>Maurizio era un grande sognatore. Ogni mattina quando si svegliava diceva: «Mamma, come faccio a essere sicuro di essere sveglio? Quando sogno tutto sembra vero!»</a:t>
            </a:r>
          </a:p>
          <a:p>
            <a:pPr algn="ctr"/>
            <a:r>
              <a:rPr lang="it-IT" dirty="0"/>
              <a:t>Anche a scuola spesso pensava: «Sono davvero qui o sto solo sognando? Chi mi può assicurare che non sto dormendo?»</a:t>
            </a:r>
          </a:p>
          <a:p>
            <a:pPr algn="ctr"/>
            <a:r>
              <a:rPr lang="it-IT" dirty="0"/>
              <a:t>Nessuno riusciva ad allontanarlo da questo pensiero e anche gli amici, quando credevano di essere perfettamente svegli, qualche volta si facevano venire qualche dubbio!</a:t>
            </a:r>
          </a:p>
          <a:p>
            <a:pPr algn="ctr"/>
            <a:r>
              <a:rPr lang="it-IT" dirty="0"/>
              <a:t>Una mattina Maurizio chiese a voce alta agli amici: «Ragazzi, e se fosse tutto un grande sogno? Se fossimo tutti in un grande sogno e non esistessimo nella realtà? Come facciamo a sapere se esistiamo davvero su questo mondo?»</a:t>
            </a:r>
          </a:p>
          <a:p>
            <a:pPr marL="0" indent="0" algn="ctr">
              <a:buNone/>
            </a:pPr>
            <a:r>
              <a:rPr lang="it-IT" dirty="0"/>
              <a:t>I compagni rimasero a bocca aperta… Non sapevano come rispondere…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E79DE9FD-9875-F942-97B0-575EAF551A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36754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57165B8-4B7C-4B30-9D67-F824ACB001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RIFLETTIAMO INSIEME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2556B57-6B49-41E8-9237-CEEEF64DC8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7709" y="2227483"/>
            <a:ext cx="6962205" cy="3220293"/>
          </a:xfrm>
        </p:spPr>
        <p:txBody>
          <a:bodyPr>
            <a:normAutofit lnSpcReduction="10000"/>
          </a:bodyPr>
          <a:lstStyle/>
          <a:p>
            <a:pPr algn="ctr"/>
            <a:r>
              <a:rPr lang="it-IT" dirty="0"/>
              <a:t>E TU? COME RISPONDERESTI A MAURIZIO?</a:t>
            </a:r>
          </a:p>
          <a:p>
            <a:pPr algn="ctr"/>
            <a:endParaRPr lang="it-IT" dirty="0"/>
          </a:p>
          <a:p>
            <a:pPr algn="ctr"/>
            <a:r>
              <a:rPr lang="it-IT" b="1" dirty="0"/>
              <a:t>COME FACCIAMO A SAPERE SE ESISTIAMO O NO?</a:t>
            </a:r>
          </a:p>
          <a:p>
            <a:pPr algn="ctr"/>
            <a:endParaRPr lang="it-IT" dirty="0"/>
          </a:p>
          <a:p>
            <a:pPr algn="ctr"/>
            <a:r>
              <a:rPr lang="it-IT" dirty="0"/>
              <a:t>SE QUALCUNO TI DICESSE CHE ORA TU STAI SOGNANDO E CHE FORSE TU NON ESISTI, TU GLI CREDERESTI? PERCHÉ?</a:t>
            </a:r>
          </a:p>
          <a:p>
            <a:pPr algn="ctr"/>
            <a:endParaRPr lang="it-IT" dirty="0"/>
          </a:p>
          <a:p>
            <a:pPr algn="ctr"/>
            <a:r>
              <a:rPr lang="it-IT" dirty="0"/>
              <a:t>PENSACI E SCRIVI LA TUA!</a:t>
            </a:r>
          </a:p>
          <a:p>
            <a:pPr algn="ctr"/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E79DE9FD-9875-F942-97B0-575EAF551A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6</a:t>
            </a:fld>
            <a:endParaRPr lang="en-US" dirty="0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0D54E548-DE65-EDBE-74D9-8D6EF5BEFC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7548" y="2896569"/>
            <a:ext cx="4167107" cy="2035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5907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57165B8-4B7C-4B30-9D67-F824ACB001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SECONDO CARTESIO…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2556B57-6B49-41E8-9237-CEEEF64DC8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455748"/>
            <a:ext cx="10058400" cy="3388998"/>
          </a:xfrm>
        </p:spPr>
        <p:txBody>
          <a:bodyPr>
            <a:normAutofit/>
          </a:bodyPr>
          <a:lstStyle/>
          <a:p>
            <a:pPr algn="ctr"/>
            <a:r>
              <a:rPr lang="it-IT" dirty="0"/>
              <a:t>Secondo Cartesio, </a:t>
            </a:r>
            <a:r>
              <a:rPr lang="it-IT" b="1" dirty="0"/>
              <a:t>per scoprire se esistiamo o non siamo mai esistiti dobbiamo iniziare a non credere più a niente:</a:t>
            </a:r>
          </a:p>
          <a:p>
            <a:pPr algn="ctr"/>
            <a:endParaRPr lang="it-IT" dirty="0"/>
          </a:p>
          <a:p>
            <a:pPr algn="ctr"/>
            <a:r>
              <a:rPr lang="it-IT" dirty="0"/>
              <a:t>non dobbiamo credere più che esistano le persone vicino a noi, che esistano i tavoli vicino a noi, che esistano le mura che vediamo e gli oggetti che tocchiamo etc. etc.</a:t>
            </a:r>
          </a:p>
          <a:p>
            <a:pPr algn="ctr"/>
            <a:endParaRPr lang="it-IT" dirty="0"/>
          </a:p>
          <a:p>
            <a:pPr algn="ctr"/>
            <a:r>
              <a:rPr lang="it-IT" dirty="0"/>
              <a:t>Piano piano bisogna cercare di non credere più a niente e a nessuno di quello che abbiamo intorno… Perché magari tutto potrebbe essere un sogno e non esistere…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E79DE9FD-9875-F942-97B0-575EAF551A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72335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57165B8-4B7C-4B30-9D67-F824ACB001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INDOVINELLO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2556B57-6B49-41E8-9237-CEEEF64DC8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212006"/>
            <a:ext cx="10058400" cy="3388998"/>
          </a:xfrm>
        </p:spPr>
        <p:txBody>
          <a:bodyPr>
            <a:normAutofit/>
          </a:bodyPr>
          <a:lstStyle/>
          <a:p>
            <a:pPr algn="ctr"/>
            <a:r>
              <a:rPr lang="it-IT" dirty="0"/>
              <a:t>Quale è quella cosa che deve esistere per forza </a:t>
            </a:r>
          </a:p>
          <a:p>
            <a:pPr algn="ctr"/>
            <a:r>
              <a:rPr lang="it-IT" dirty="0"/>
              <a:t>anche quando crediamo che tutto il mondo intorno a noi sia solo un sogno e non esista?</a:t>
            </a:r>
          </a:p>
          <a:p>
            <a:pPr algn="ctr"/>
            <a:endParaRPr lang="it-IT" dirty="0"/>
          </a:p>
          <a:p>
            <a:pPr algn="ctr"/>
            <a:r>
              <a:rPr lang="it-IT" dirty="0"/>
              <a:t>Riflettici e rispondi sul foglio… 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E79DE9FD-9875-F942-97B0-575EAF551A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8</a:t>
            </a:fld>
            <a:endParaRPr lang="en-US" dirty="0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E62FB6BE-E597-78A4-CEEC-9FC769B579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9737" y="4115116"/>
            <a:ext cx="3353486" cy="1883870"/>
          </a:xfrm>
          <a:prstGeom prst="rect">
            <a:avLst/>
          </a:prstGeom>
        </p:spPr>
      </p:pic>
      <p:sp>
        <p:nvSpPr>
          <p:cNvPr id="7" name="Segnaposto contenuto 2">
            <a:extLst>
              <a:ext uri="{FF2B5EF4-FFF2-40B4-BE49-F238E27FC236}">
                <a16:creationId xmlns:a16="http://schemas.microsoft.com/office/drawing/2014/main" id="{17C33688-4449-D7EC-F991-BB297857DB31}"/>
              </a:ext>
            </a:extLst>
          </p:cNvPr>
          <p:cNvSpPr txBox="1">
            <a:spLocks/>
          </p:cNvSpPr>
          <p:nvPr/>
        </p:nvSpPr>
        <p:spPr>
          <a:xfrm>
            <a:off x="531341" y="364731"/>
            <a:ext cx="3015049" cy="64725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dirty="0"/>
              <a:t>Ma…</a:t>
            </a:r>
          </a:p>
        </p:txBody>
      </p:sp>
    </p:spTree>
    <p:extLst>
      <p:ext uri="{BB962C8B-B14F-4D97-AF65-F5344CB8AC3E}">
        <p14:creationId xmlns:p14="http://schemas.microsoft.com/office/powerpoint/2010/main" val="23393770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57165B8-4B7C-4B30-9D67-F824ACB001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RISPOSTA: NOI STESSI MENTRE PENSIAMO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2556B57-6B49-41E8-9237-CEEEF64DC8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171542"/>
            <a:ext cx="10058400" cy="3833842"/>
          </a:xfrm>
        </p:spPr>
        <p:txBody>
          <a:bodyPr>
            <a:normAutofit/>
          </a:bodyPr>
          <a:lstStyle/>
          <a:p>
            <a:pPr algn="ctr"/>
            <a:r>
              <a:rPr lang="it-IT" dirty="0"/>
              <a:t>La risposta all’indovinello è «noi stessi mentre pensiamo»</a:t>
            </a:r>
          </a:p>
          <a:p>
            <a:pPr algn="ctr"/>
            <a:endParaRPr lang="it-IT" dirty="0"/>
          </a:p>
          <a:p>
            <a:pPr algn="ctr"/>
            <a:r>
              <a:rPr lang="it-IT" dirty="0"/>
              <a:t>Perché? Perché per quanto ci proviamo a non credere più a niente, </a:t>
            </a:r>
            <a:r>
              <a:rPr lang="it-IT" b="1" dirty="0"/>
              <a:t>non possiamo </a:t>
            </a:r>
            <a:r>
              <a:rPr lang="it-IT" dirty="0"/>
              <a:t>comunque </a:t>
            </a:r>
            <a:r>
              <a:rPr lang="it-IT" b="1" dirty="0"/>
              <a:t>smettere di pensare a noi stessi che stiamo riflettendo</a:t>
            </a:r>
          </a:p>
          <a:p>
            <a:pPr algn="ctr"/>
            <a:endParaRPr lang="it-IT" b="1" dirty="0"/>
          </a:p>
          <a:p>
            <a:pPr algn="ctr"/>
            <a:r>
              <a:rPr lang="it-IT" dirty="0"/>
              <a:t>«</a:t>
            </a:r>
            <a:r>
              <a:rPr lang="it-IT" b="1" dirty="0"/>
              <a:t>IO ESISTO, PERCHÉ NON POSSO MAI SMETTERE DI PENSARE, SIA QUANDO DORMO CHE QUANDO SONO SVEGLIO</a:t>
            </a:r>
            <a:r>
              <a:rPr lang="it-IT" dirty="0"/>
              <a:t>» diceva Cartesio</a:t>
            </a:r>
          </a:p>
          <a:p>
            <a:pPr algn="ctr"/>
            <a:endParaRPr lang="it-IT" dirty="0"/>
          </a:p>
          <a:p>
            <a:pPr algn="ctr"/>
            <a:r>
              <a:rPr lang="it-IT" dirty="0"/>
              <a:t>«IO PENSO SEMPRE A QUALCOSA, QUINDI NON SONO UN SOGNO MA ESISTO DAVVERO»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E79DE9FD-9875-F942-97B0-575EAF551A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8749628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ttivo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1890</TotalTime>
  <Words>893</Words>
  <Application>Microsoft Macintosh PowerPoint</Application>
  <PresentationFormat>Widescreen</PresentationFormat>
  <Paragraphs>81</Paragraphs>
  <Slides>13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Retrospettivo</vt:lpstr>
      <vt:lpstr>Presentazione standard di PowerPoint</vt:lpstr>
      <vt:lpstr>LABORATORIO INDIVIDUALE</vt:lpstr>
      <vt:lpstr>LABORATORIO INDIVIDUALE</vt:lpstr>
      <vt:lpstr>LABORATORIO INDIVIDUALE</vt:lpstr>
      <vt:lpstr>LEGGIAMO UNA STORIA</vt:lpstr>
      <vt:lpstr>RIFLETTIAMO INSIEME</vt:lpstr>
      <vt:lpstr>SECONDO CARTESIO…</vt:lpstr>
      <vt:lpstr>INDOVINELLO</vt:lpstr>
      <vt:lpstr>RISPOSTA: NOI STESSI MENTRE PENSIAMO</vt:lpstr>
      <vt:lpstr>CHI ERA CARTESIO?</vt:lpstr>
      <vt:lpstr>PER IMPARARE CI VUOLE METODO!</vt:lpstr>
      <vt:lpstr>ATTIVITÀ IN GRUPPO</vt:lpstr>
      <vt:lpstr>AL PROSSIMO INCONTRO!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φιλοσοφία </dc:title>
  <dc:creator>Luca Sbarbati</dc:creator>
  <cp:lastModifiedBy>Luca Sbarbati</cp:lastModifiedBy>
  <cp:revision>125</cp:revision>
  <dcterms:created xsi:type="dcterms:W3CDTF">2022-04-06T19:08:35Z</dcterms:created>
  <dcterms:modified xsi:type="dcterms:W3CDTF">2022-06-08T12:20:32Z</dcterms:modified>
</cp:coreProperties>
</file>